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71" r:id="rId10"/>
    <p:sldId id="272" r:id="rId11"/>
    <p:sldId id="263" r:id="rId12"/>
    <p:sldId id="264" r:id="rId13"/>
    <p:sldId id="265" r:id="rId14"/>
    <p:sldId id="267" r:id="rId15"/>
    <p:sldId id="268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525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083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6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5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0600" y="274638"/>
            <a:ext cx="1712913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1863" y="274638"/>
            <a:ext cx="4986337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1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1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8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1863" y="1600200"/>
            <a:ext cx="3349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888" y="1600200"/>
            <a:ext cx="3349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0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7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3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7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7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smtClean="0"/>
              <a:t>Click icon to add picture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9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1863" y="274638"/>
            <a:ext cx="6851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1863" y="1600200"/>
            <a:ext cx="68516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fld id="{11D412A7-F465-40C4-8193-608BEBCBC3A4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44D59551-83FC-4414-B3F6-C3E8030740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1261408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THE BASICS OF A C++ PROGRAM</a:t>
            </a:r>
            <a:endParaRPr lang="en-US" sz="60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2200" y="4933890"/>
            <a:ext cx="2320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EDP 4 / MATH 23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0" y="53295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TTH 5:45 – 7:15</a:t>
            </a:r>
            <a:endParaRPr lang="en-US" sz="24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57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838200"/>
          </a:xfrm>
        </p:spPr>
        <p:txBody>
          <a:bodyPr/>
          <a:lstStyle/>
          <a:p>
            <a:r>
              <a:rPr lang="en-US" altLang="zh-CN" b="1">
                <a:latin typeface="Monotype Corsiva" pitchFamily="66" charset="0"/>
                <a:ea typeface="宋体" pitchFamily="2" charset="-122"/>
              </a:rPr>
              <a:t>C++ Data Types (Floating point)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971800" y="1371600"/>
          <a:ext cx="34290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Bitmap Image" r:id="rId3" imgW="6087325" imgH="1542857" progId="Paint.Picture">
                  <p:embed/>
                </p:oleObj>
              </mc:Choice>
              <mc:Fallback>
                <p:oleObj name="Bitmap Image" r:id="rId3" imgW="6087325" imgH="15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2500" t="9863" r="30000" b="34247"/>
                      <a:stretch>
                        <a:fillRect/>
                      </a:stretch>
                    </p:blipFill>
                    <p:spPr bwMode="auto">
                      <a:xfrm>
                        <a:off x="2971800" y="1371600"/>
                        <a:ext cx="34290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345178"/>
              </p:ext>
            </p:extLst>
          </p:nvPr>
        </p:nvGraphicFramePr>
        <p:xfrm>
          <a:off x="1143000" y="3169920"/>
          <a:ext cx="7162800" cy="24688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95400"/>
                <a:gridCol w="1295400"/>
                <a:gridCol w="1295400"/>
                <a:gridCol w="1295400"/>
                <a:gridCol w="1143000"/>
                <a:gridCol w="8382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Memory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Range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Significant digits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Precision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float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 Bytes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-3.4E+38 and 3.4E+38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6 or 7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Single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double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8 Bytes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-1.7E+308 and 1.7E+308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15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Double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55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905000"/>
            <a:ext cx="6172200" cy="33239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800" b="1" dirty="0" smtClean="0">
                <a:solidFill>
                  <a:schemeClr val="tx1"/>
                </a:solidFill>
                <a:latin typeface="Courier New" pitchFamily="49" charset="0"/>
                <a:ea typeface="宋体" pitchFamily="2" charset="-122"/>
              </a:rPr>
              <a:t>+</a:t>
            </a:r>
            <a:r>
              <a:rPr lang="en-US" altLang="zh-CN" sz="2800" dirty="0" smtClean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ea typeface="宋体" pitchFamily="2" charset="-122"/>
              </a:rPr>
              <a:t>addition</a:t>
            </a: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800" b="1" dirty="0">
                <a:solidFill>
                  <a:schemeClr val="tx1"/>
                </a:solidFill>
                <a:latin typeface="Courier New" pitchFamily="49" charset="0"/>
                <a:ea typeface="宋体" pitchFamily="2" charset="-122"/>
              </a:rPr>
              <a:t>-</a:t>
            </a:r>
            <a:r>
              <a:rPr lang="en-US" altLang="zh-CN" sz="2800" dirty="0">
                <a:solidFill>
                  <a:schemeClr val="tx1"/>
                </a:solidFill>
                <a:ea typeface="宋体" pitchFamily="2" charset="-122"/>
              </a:rPr>
              <a:t> subtraction</a:t>
            </a: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800" b="1" dirty="0">
                <a:solidFill>
                  <a:schemeClr val="tx1"/>
                </a:solidFill>
                <a:latin typeface="Courier New" pitchFamily="49" charset="0"/>
                <a:ea typeface="宋体" pitchFamily="2" charset="-122"/>
              </a:rPr>
              <a:t>*</a:t>
            </a:r>
            <a:r>
              <a:rPr lang="en-US" altLang="zh-CN" sz="2800" dirty="0">
                <a:solidFill>
                  <a:schemeClr val="tx1"/>
                </a:solidFill>
                <a:ea typeface="宋体" pitchFamily="2" charset="-122"/>
              </a:rPr>
              <a:t> multiplication</a:t>
            </a: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800" b="1" dirty="0">
                <a:solidFill>
                  <a:schemeClr val="tx1"/>
                </a:solidFill>
                <a:latin typeface="Courier New" pitchFamily="49" charset="0"/>
                <a:ea typeface="宋体" pitchFamily="2" charset="-122"/>
              </a:rPr>
              <a:t>/</a:t>
            </a:r>
            <a:r>
              <a:rPr lang="en-US" altLang="zh-CN" sz="2800" dirty="0">
                <a:solidFill>
                  <a:schemeClr val="tx1"/>
                </a:solidFill>
                <a:ea typeface="宋体" pitchFamily="2" charset="-122"/>
              </a:rPr>
              <a:t> division</a:t>
            </a: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800" b="1" dirty="0">
                <a:solidFill>
                  <a:schemeClr val="tx1"/>
                </a:solidFill>
                <a:latin typeface="Courier New" pitchFamily="49" charset="0"/>
                <a:ea typeface="宋体" pitchFamily="2" charset="-122"/>
              </a:rPr>
              <a:t>%</a:t>
            </a:r>
            <a:r>
              <a:rPr lang="en-US" altLang="zh-CN" sz="2800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ea typeface="宋体" pitchFamily="2" charset="-122"/>
              </a:rPr>
              <a:t>modulus</a:t>
            </a:r>
            <a:r>
              <a:rPr lang="en-US" altLang="zh-CN" sz="2800" dirty="0" smtClean="0">
                <a:solidFill>
                  <a:schemeClr val="tx1"/>
                </a:solidFill>
                <a:ea typeface="宋体" pitchFamily="2" charset="-122"/>
              </a:rPr>
              <a:t> (</a:t>
            </a:r>
            <a:r>
              <a:rPr lang="en-US" altLang="zh-CN" sz="2800" dirty="0" smtClean="0">
                <a:solidFill>
                  <a:schemeClr val="tx1"/>
                </a:solidFill>
                <a:ea typeface="宋体" pitchFamily="2" charset="-122"/>
              </a:rPr>
              <a:t>remainder</a:t>
            </a:r>
            <a:r>
              <a:rPr lang="en-US" altLang="zh-CN" sz="2800" dirty="0" smtClean="0">
                <a:solidFill>
                  <a:schemeClr val="tx1"/>
                </a:solidFill>
                <a:ea typeface="宋体" pitchFamily="2" charset="-122"/>
              </a:rPr>
              <a:t>)</a:t>
            </a:r>
            <a:endParaRPr lang="en-US" altLang="zh-CN" sz="280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858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Monotype Corsiva" pitchFamily="66" charset="0"/>
              </a:rPr>
              <a:t>ARITHMETIC  OPERATORS</a:t>
            </a:r>
            <a:endParaRPr lang="en-US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07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057400"/>
            <a:ext cx="6858000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zh-CN" altLang="en-US" sz="2400" b="1" dirty="0" smtClean="0">
                <a:latin typeface="+mj-lt"/>
                <a:ea typeface="宋体" pitchFamily="2" charset="-122"/>
              </a:rPr>
              <a:t> *</a:t>
            </a:r>
            <a:r>
              <a:rPr lang="en-US" altLang="zh-CN" sz="2400" dirty="0">
                <a:latin typeface="+mj-lt"/>
                <a:ea typeface="宋体" pitchFamily="2" charset="-122"/>
              </a:rPr>
              <a:t>, </a:t>
            </a:r>
            <a:r>
              <a:rPr lang="en-US" altLang="zh-CN" sz="2400" b="1" dirty="0">
                <a:latin typeface="+mj-lt"/>
                <a:ea typeface="宋体" pitchFamily="2" charset="-122"/>
              </a:rPr>
              <a:t>/</a:t>
            </a:r>
            <a:r>
              <a:rPr lang="en-US" altLang="zh-CN" sz="2400" dirty="0">
                <a:latin typeface="+mj-lt"/>
                <a:ea typeface="宋体" pitchFamily="2" charset="-122"/>
              </a:rPr>
              <a:t>, And </a:t>
            </a:r>
            <a:r>
              <a:rPr lang="en-US" altLang="zh-CN" sz="2400" b="1" dirty="0">
                <a:latin typeface="+mj-lt"/>
                <a:ea typeface="宋体" pitchFamily="2" charset="-122"/>
              </a:rPr>
              <a:t>%</a:t>
            </a:r>
            <a:r>
              <a:rPr lang="en-US" altLang="zh-CN" sz="2400" dirty="0">
                <a:latin typeface="+mj-lt"/>
                <a:ea typeface="宋体" pitchFamily="2" charset="-122"/>
              </a:rPr>
              <a:t> have higher level of precedence </a:t>
            </a:r>
            <a:r>
              <a:rPr lang="en-US" altLang="zh-CN" sz="2400" dirty="0" smtClean="0">
                <a:latin typeface="+mj-lt"/>
                <a:ea typeface="宋体" pitchFamily="2" charset="-122"/>
              </a:rPr>
              <a:t>  than </a:t>
            </a:r>
            <a:r>
              <a:rPr lang="en-US" altLang="zh-CN" sz="2400" b="1" dirty="0">
                <a:latin typeface="+mj-lt"/>
                <a:ea typeface="宋体" pitchFamily="2" charset="-122"/>
              </a:rPr>
              <a:t>+</a:t>
            </a:r>
            <a:r>
              <a:rPr lang="en-US" altLang="zh-CN" sz="2400" dirty="0">
                <a:latin typeface="+mj-lt"/>
                <a:ea typeface="宋体" pitchFamily="2" charset="-122"/>
              </a:rPr>
              <a:t> and </a:t>
            </a:r>
            <a:r>
              <a:rPr lang="en-US" altLang="zh-CN" sz="2400" b="1" dirty="0" smtClean="0">
                <a:latin typeface="+mj-lt"/>
                <a:ea typeface="宋体" pitchFamily="2" charset="-122"/>
              </a:rPr>
              <a:t>–</a:t>
            </a:r>
            <a:endParaRPr lang="en-US" altLang="zh-CN" sz="2400" b="1" dirty="0">
              <a:latin typeface="+mj-lt"/>
              <a:ea typeface="宋体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400" dirty="0" smtClean="0">
                <a:latin typeface="+mj-lt"/>
                <a:ea typeface="宋体" pitchFamily="2" charset="-122"/>
              </a:rPr>
              <a:t> No </a:t>
            </a:r>
            <a:r>
              <a:rPr lang="en-US" altLang="zh-CN" sz="2400" dirty="0">
                <a:latin typeface="+mj-lt"/>
                <a:ea typeface="宋体" pitchFamily="2" charset="-122"/>
              </a:rPr>
              <a:t>precedence within the same level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400" dirty="0" smtClean="0">
                <a:latin typeface="+mj-lt"/>
                <a:ea typeface="宋体" pitchFamily="2" charset="-122"/>
              </a:rPr>
              <a:t> Parentheses </a:t>
            </a:r>
            <a:r>
              <a:rPr lang="en-US" altLang="zh-CN" sz="2400" dirty="0">
                <a:latin typeface="+mj-lt"/>
                <a:ea typeface="宋体" pitchFamily="2" charset="-122"/>
              </a:rPr>
              <a:t>have highest precedence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39914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Monotype Corsiva" pitchFamily="66" charset="0"/>
              </a:rPr>
              <a:t>ORDER  OF  PRECEDENCE</a:t>
            </a:r>
            <a:endParaRPr lang="en-US" sz="4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1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772400" cy="838200"/>
          </a:xfrm>
        </p:spPr>
        <p:txBody>
          <a:bodyPr/>
          <a:lstStyle/>
          <a:p>
            <a:r>
              <a:rPr lang="en-US" altLang="zh-CN" sz="4000" b="1" dirty="0" smtClean="0">
                <a:latin typeface="Monotype Corsiva" pitchFamily="66" charset="0"/>
                <a:ea typeface="宋体" pitchFamily="2" charset="-122"/>
              </a:rPr>
              <a:t>INPUT (</a:t>
            </a:r>
            <a:r>
              <a:rPr lang="en-US" altLang="zh-CN" sz="4000" b="1" dirty="0" err="1" smtClean="0">
                <a:latin typeface="Monotype Corsiva" pitchFamily="66" charset="0"/>
                <a:ea typeface="宋体" pitchFamily="2" charset="-122"/>
              </a:rPr>
              <a:t>cin</a:t>
            </a:r>
            <a:r>
              <a:rPr lang="en-US" altLang="zh-CN" sz="4000" b="1" dirty="0" smtClean="0">
                <a:latin typeface="Monotype Corsiva" pitchFamily="66" charset="0"/>
                <a:ea typeface="宋体" pitchFamily="2" charset="-122"/>
              </a:rPr>
              <a:t>) STATEMENT</a:t>
            </a:r>
            <a:endParaRPr lang="en-US" altLang="zh-CN" sz="4000" b="1" dirty="0">
              <a:latin typeface="Monotype Corsiva" pitchFamily="66" charset="0"/>
              <a:ea typeface="宋体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14400" y="1828800"/>
            <a:ext cx="7772400" cy="3733800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zh-CN" dirty="0" smtClean="0">
                <a:ea typeface="宋体" pitchFamily="2" charset="-122"/>
              </a:rPr>
              <a:t>Put data into variables from the standard input devices (keyboard in most cases)</a:t>
            </a:r>
          </a:p>
          <a:p>
            <a:r>
              <a:rPr lang="en-US" altLang="zh-CN" dirty="0" smtClean="0">
                <a:ea typeface="宋体" pitchFamily="2" charset="-122"/>
              </a:rPr>
              <a:t>Syntax</a:t>
            </a:r>
          </a:p>
          <a:p>
            <a:pPr>
              <a:buFont typeface="Wingdings" pitchFamily="2" charset="2"/>
              <a:buNone/>
            </a:pPr>
            <a:r>
              <a:rPr lang="en-US" altLang="zh-CN" sz="2400" b="1" dirty="0" err="1" smtClean="0">
                <a:latin typeface="Courier New" pitchFamily="49" charset="0"/>
                <a:ea typeface="宋体" pitchFamily="2" charset="-122"/>
              </a:rPr>
              <a:t>cin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 &gt;&gt; </a:t>
            </a:r>
            <a:r>
              <a:rPr lang="en-US" altLang="zh-CN" sz="2400" b="1" dirty="0" err="1" smtClean="0">
                <a:latin typeface="Courier New" pitchFamily="49" charset="0"/>
                <a:ea typeface="宋体" pitchFamily="2" charset="-122"/>
              </a:rPr>
              <a:t>variableOne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 &gt;&gt; </a:t>
            </a:r>
            <a:r>
              <a:rPr lang="en-US" altLang="zh-CN" sz="2400" b="1" dirty="0" err="1" smtClean="0">
                <a:latin typeface="Courier New" pitchFamily="49" charset="0"/>
                <a:ea typeface="宋体" pitchFamily="2" charset="-122"/>
              </a:rPr>
              <a:t>variableTwo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 …;</a:t>
            </a:r>
            <a:endParaRPr lang="en-US" altLang="zh-CN" dirty="0" smtClean="0">
              <a:ea typeface="宋体" pitchFamily="2" charset="-122"/>
            </a:endParaRPr>
          </a:p>
          <a:p>
            <a:r>
              <a:rPr lang="en-US" altLang="zh-CN" dirty="0" smtClean="0">
                <a:ea typeface="宋体" pitchFamily="2" charset="-122"/>
              </a:rPr>
              <a:t>Variable must be declared first</a:t>
            </a:r>
          </a:p>
          <a:p>
            <a:r>
              <a:rPr lang="en-US" altLang="zh-CN" b="1" dirty="0" smtClean="0">
                <a:latin typeface="Courier New" pitchFamily="49" charset="0"/>
                <a:ea typeface="宋体" pitchFamily="2" charset="-122"/>
              </a:rPr>
              <a:t>#include &lt;</a:t>
            </a:r>
            <a:r>
              <a:rPr lang="en-US" altLang="zh-CN" b="1" dirty="0" err="1" smtClean="0">
                <a:latin typeface="Courier New" pitchFamily="49" charset="0"/>
                <a:ea typeface="宋体" pitchFamily="2" charset="-122"/>
              </a:rPr>
              <a:t>iostream</a:t>
            </a:r>
            <a:r>
              <a:rPr lang="en-US" altLang="zh-CN" b="1" dirty="0" smtClean="0">
                <a:latin typeface="Courier New" pitchFamily="49" charset="0"/>
                <a:ea typeface="宋体" pitchFamily="2" charset="-122"/>
              </a:rPr>
              <a:t>&gt;</a:t>
            </a:r>
            <a:endParaRPr lang="en-US" altLang="zh-CN" b="1" dirty="0">
              <a:latin typeface="Courier New" pitchFamily="49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268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55190"/>
            <a:ext cx="7772400" cy="635410"/>
          </a:xfrm>
        </p:spPr>
        <p:txBody>
          <a:bodyPr/>
          <a:lstStyle/>
          <a:p>
            <a:r>
              <a:rPr lang="en-US" altLang="zh-CN" sz="4000" b="1" dirty="0" smtClean="0">
                <a:latin typeface="Monotype Corsiva" pitchFamily="66" charset="0"/>
                <a:ea typeface="宋体" pitchFamily="2" charset="-122"/>
              </a:rPr>
              <a:t>OUTPUT</a:t>
            </a:r>
            <a:endParaRPr lang="en-US" altLang="zh-CN" sz="4000" b="1" dirty="0">
              <a:latin typeface="Monotype Corsiva" pitchFamily="66" charset="0"/>
              <a:ea typeface="宋体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914400" y="1066800"/>
            <a:ext cx="7772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zh-CN" sz="2400" dirty="0" smtClean="0">
                <a:ea typeface="宋体" pitchFamily="2" charset="-122"/>
              </a:rPr>
              <a:t>Syntax</a:t>
            </a:r>
            <a:br>
              <a:rPr lang="en-US" altLang="zh-CN" sz="2400" dirty="0" smtClean="0">
                <a:ea typeface="宋体" pitchFamily="2" charset="-122"/>
              </a:rPr>
            </a:br>
            <a:r>
              <a:rPr lang="en-US" altLang="zh-CN" sz="2400" b="1" dirty="0" err="1" smtClean="0">
                <a:latin typeface="Courier New" pitchFamily="49" charset="0"/>
                <a:ea typeface="宋体" pitchFamily="2" charset="-122"/>
              </a:rPr>
              <a:t>cout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 &lt;&lt; </a:t>
            </a:r>
            <a:r>
              <a:rPr lang="en-US" altLang="zh-CN" sz="2000" i="1" dirty="0" smtClean="0">
                <a:latin typeface="Arial Narrow" pitchFamily="34" charset="0"/>
                <a:ea typeface="宋体" pitchFamily="2" charset="-122"/>
              </a:rPr>
              <a:t>expression or manipulator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 &lt;&lt; …;</a:t>
            </a:r>
          </a:p>
          <a:p>
            <a:pPr>
              <a:spcAft>
                <a:spcPts val="600"/>
              </a:spcAft>
            </a:pPr>
            <a:r>
              <a:rPr lang="en-US" altLang="zh-CN" sz="2400" dirty="0" smtClean="0">
                <a:ea typeface="宋体" pitchFamily="2" charset="-122"/>
              </a:rPr>
              <a:t>Expression will be evaluated before printing</a:t>
            </a:r>
          </a:p>
          <a:p>
            <a:pPr>
              <a:spcAft>
                <a:spcPts val="600"/>
              </a:spcAft>
            </a:pPr>
            <a:r>
              <a:rPr lang="en-US" altLang="zh-CN" sz="2400" dirty="0" smtClean="0">
                <a:ea typeface="宋体" pitchFamily="2" charset="-122"/>
              </a:rPr>
              <a:t>Manipulator is used to format the output</a:t>
            </a:r>
          </a:p>
          <a:p>
            <a:pPr>
              <a:spcAft>
                <a:spcPts val="600"/>
              </a:spcAft>
            </a:pPr>
            <a:r>
              <a:rPr lang="en-US" altLang="zh-CN" sz="2400" dirty="0" smtClean="0">
                <a:ea typeface="宋体" pitchFamily="2" charset="-122"/>
              </a:rPr>
              <a:t>Escape sequences (try </a:t>
            </a:r>
            <a:r>
              <a:rPr lang="en-US" altLang="zh-CN" sz="2400" b="1" dirty="0" smtClean="0">
                <a:latin typeface="Courier New" pitchFamily="49" charset="0"/>
                <a:ea typeface="宋体" pitchFamily="2" charset="-122"/>
              </a:rPr>
              <a:t>\7</a:t>
            </a:r>
            <a:r>
              <a:rPr lang="en-US" altLang="zh-CN" sz="2400" dirty="0" smtClean="0">
                <a:ea typeface="宋体" pitchFamily="2" charset="-122"/>
              </a:rPr>
              <a:t>)</a:t>
            </a:r>
            <a:endParaRPr lang="en-US" altLang="zh-CN" sz="2400" dirty="0">
              <a:ea typeface="宋体" pitchFamily="2" charset="-122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854875"/>
              </p:ext>
            </p:extLst>
          </p:nvPr>
        </p:nvGraphicFramePr>
        <p:xfrm>
          <a:off x="782106" y="3733800"/>
          <a:ext cx="7599894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Bitmap Image" r:id="rId3" imgW="6095238" imgH="2362530" progId="PBrush">
                  <p:embed/>
                </p:oleObj>
              </mc:Choice>
              <mc:Fallback>
                <p:oleObj name="Bitmap Image" r:id="rId3" imgW="6095238" imgH="2362530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888" b="7503"/>
                      <a:stretch>
                        <a:fillRect/>
                      </a:stretch>
                    </p:blipFill>
                    <p:spPr bwMode="auto">
                      <a:xfrm>
                        <a:off x="782106" y="3733800"/>
                        <a:ext cx="7599894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527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010400" cy="838200"/>
          </a:xfrm>
        </p:spPr>
        <p:txBody>
          <a:bodyPr/>
          <a:lstStyle/>
          <a:p>
            <a:r>
              <a:rPr lang="en-US" altLang="zh-CN" sz="4000" b="1" dirty="0">
                <a:latin typeface="Monotype Corsiva" pitchFamily="66" charset="0"/>
                <a:ea typeface="宋体" pitchFamily="2" charset="-122"/>
              </a:rPr>
              <a:t>Increment and Decrement Operators</a:t>
            </a:r>
            <a:br>
              <a:rPr lang="en-US" altLang="zh-CN" sz="4000" b="1" dirty="0">
                <a:latin typeface="Monotype Corsiva" pitchFamily="66" charset="0"/>
                <a:ea typeface="宋体" pitchFamily="2" charset="-122"/>
              </a:rPr>
            </a:br>
            <a:r>
              <a:rPr lang="en-US" altLang="zh-CN" sz="4000" b="1" dirty="0">
                <a:latin typeface="Monotype Corsiva" pitchFamily="66" charset="0"/>
                <a:ea typeface="宋体" pitchFamily="2" charset="-122"/>
              </a:rPr>
              <a:t>                    </a:t>
            </a:r>
            <a:r>
              <a:rPr lang="en-US" altLang="zh-CN" sz="4000" b="1" dirty="0" smtClean="0">
                <a:latin typeface="Monotype Corsiva" pitchFamily="66" charset="0"/>
                <a:ea typeface="宋体" pitchFamily="2" charset="-122"/>
              </a:rPr>
              <a:t>(</a:t>
            </a:r>
            <a:r>
              <a:rPr lang="en-US" altLang="zh-CN" sz="4000" b="1" dirty="0">
                <a:latin typeface="Monotype Corsiva" pitchFamily="66" charset="0"/>
                <a:ea typeface="宋体" pitchFamily="2" charset="-122"/>
              </a:rPr>
              <a:t>Optional)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2209800"/>
            <a:ext cx="8561388" cy="3124200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spcAft>
                <a:spcPts val="600"/>
              </a:spcAft>
            </a:pPr>
            <a:r>
              <a:rPr lang="en-US" altLang="zh-CN" b="1" dirty="0" smtClean="0">
                <a:ea typeface="宋体" pitchFamily="2" charset="-122"/>
              </a:rPr>
              <a:t>++  --</a:t>
            </a:r>
          </a:p>
          <a:p>
            <a:pPr marL="609600" indent="-609600">
              <a:spcAft>
                <a:spcPts val="600"/>
              </a:spcAft>
            </a:pPr>
            <a:r>
              <a:rPr lang="en-US" altLang="zh-CN" dirty="0" smtClean="0">
                <a:ea typeface="宋体" pitchFamily="2" charset="-122"/>
              </a:rPr>
              <a:t>These three statements are equivalent</a:t>
            </a:r>
          </a:p>
          <a:p>
            <a:pPr marL="1066800" lvl="1" indent="-609600">
              <a:spcAft>
                <a:spcPts val="600"/>
              </a:spcAft>
            </a:pPr>
            <a:r>
              <a:rPr lang="en-US" altLang="zh-CN" sz="2400" b="1" dirty="0" smtClean="0">
                <a:ea typeface="宋体" pitchFamily="2" charset="-122"/>
              </a:rPr>
              <a:t>count = count + 1;</a:t>
            </a:r>
          </a:p>
          <a:p>
            <a:pPr marL="1066800" lvl="1" indent="-609600">
              <a:spcAft>
                <a:spcPts val="600"/>
              </a:spcAft>
            </a:pPr>
            <a:r>
              <a:rPr lang="en-US" altLang="zh-CN" sz="2400" b="1" dirty="0" smtClean="0">
                <a:ea typeface="宋体" pitchFamily="2" charset="-122"/>
              </a:rPr>
              <a:t>count++; //post-increment</a:t>
            </a:r>
          </a:p>
          <a:p>
            <a:pPr marL="1066800" lvl="1" indent="-609600">
              <a:spcAft>
                <a:spcPts val="600"/>
              </a:spcAft>
            </a:pPr>
            <a:r>
              <a:rPr lang="en-US" altLang="zh-CN" sz="2400" b="1" dirty="0" smtClean="0">
                <a:ea typeface="宋体" pitchFamily="2" charset="-122"/>
              </a:rPr>
              <a:t>++count; //pre-increment</a:t>
            </a:r>
          </a:p>
        </p:txBody>
      </p:sp>
    </p:spTree>
    <p:extLst>
      <p:ext uri="{BB962C8B-B14F-4D97-AF65-F5344CB8AC3E}">
        <p14:creationId xmlns:p14="http://schemas.microsoft.com/office/powerpoint/2010/main" val="188631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80772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57600" y="1752600"/>
            <a:ext cx="3657600" cy="441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838200"/>
            <a:ext cx="7162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0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80772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1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C++ TOKENS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39047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sz="2400" dirty="0" smtClean="0">
                <a:ea typeface="宋体" pitchFamily="2" charset="-122"/>
              </a:rPr>
              <a:t>The smallest individual unit of a program written in any language</a:t>
            </a:r>
            <a:r>
              <a:rPr lang="en-US" altLang="zh-CN" sz="2400" dirty="0" smtClean="0"/>
              <a:t>.</a:t>
            </a:r>
            <a:endParaRPr lang="en-US" altLang="zh-CN" sz="2400" dirty="0" smtClean="0"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3200400"/>
            <a:ext cx="4343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宋体" pitchFamily="2" charset="-122"/>
              </a:rPr>
              <a:t>Three types</a:t>
            </a:r>
          </a:p>
          <a:p>
            <a:endParaRPr lang="en-US" altLang="zh-C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宋体" pitchFamily="2" charset="-122"/>
            </a:endParaRPr>
          </a:p>
          <a:p>
            <a:pPr marL="914400" lvl="1" indent="-457200">
              <a:spcAft>
                <a:spcPts val="600"/>
              </a:spcAft>
              <a:buFont typeface="Wingdings" pitchFamily="2" charset="2"/>
              <a:buChar char="v"/>
            </a:pPr>
            <a:r>
              <a:rPr lang="en-US" altLang="zh-CN" sz="2800" dirty="0" smtClean="0">
                <a:ea typeface="宋体" pitchFamily="2" charset="-122"/>
              </a:rPr>
              <a:t>Special symbols</a:t>
            </a:r>
          </a:p>
          <a:p>
            <a:pPr marL="914400" lvl="1" indent="-457200">
              <a:spcAft>
                <a:spcPts val="600"/>
              </a:spcAft>
              <a:buFont typeface="Wingdings" pitchFamily="2" charset="2"/>
              <a:buChar char="v"/>
            </a:pPr>
            <a:r>
              <a:rPr lang="en-US" altLang="zh-CN" sz="2800" dirty="0" smtClean="0">
                <a:ea typeface="宋体" pitchFamily="2" charset="-122"/>
              </a:rPr>
              <a:t>Word symbols</a:t>
            </a:r>
          </a:p>
          <a:p>
            <a:pPr marL="914400" lvl="1" indent="-457200">
              <a:spcAft>
                <a:spcPts val="600"/>
              </a:spcAft>
              <a:buFont typeface="Wingdings" pitchFamily="2" charset="2"/>
              <a:buChar char="v"/>
            </a:pPr>
            <a:r>
              <a:rPr lang="en-US" altLang="zh-CN" sz="2800" dirty="0" smtClean="0">
                <a:ea typeface="宋体" pitchFamily="2" charset="-122"/>
              </a:rPr>
              <a:t>Identifiers</a:t>
            </a:r>
          </a:p>
        </p:txBody>
      </p:sp>
    </p:spTree>
    <p:extLst>
      <p:ext uri="{BB962C8B-B14F-4D97-AF65-F5344CB8AC3E}">
        <p14:creationId xmlns:p14="http://schemas.microsoft.com/office/powerpoint/2010/main" val="129401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45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Y</a:t>
            </a:r>
          </a:p>
          <a:p>
            <a:r>
              <a:rPr lang="en-US" sz="2000" b="1" dirty="0" smtClean="0">
                <a:latin typeface="Monotype Corsiva" pitchFamily="66" charset="0"/>
              </a:rPr>
              <a:t>P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F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K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r>
              <a:rPr lang="en-US" sz="2000" b="1" dirty="0" smtClean="0">
                <a:latin typeface="Monotype Corsiva" pitchFamily="66" charset="0"/>
              </a:rPr>
              <a:t>N</a:t>
            </a:r>
          </a:p>
          <a:p>
            <a:r>
              <a:rPr lang="en-US" sz="2000" b="1" dirty="0" smtClean="0">
                <a:latin typeface="Monotype Corsiva" pitchFamily="66" charset="0"/>
              </a:rPr>
              <a:t>S</a:t>
            </a:r>
            <a:endParaRPr lang="en-US" sz="20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1326" y="467380"/>
            <a:ext cx="3726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SPECIAL SYMBOLS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7831"/>
              </p:ext>
            </p:extLst>
          </p:nvPr>
        </p:nvGraphicFramePr>
        <p:xfrm>
          <a:off x="1524000" y="1701801"/>
          <a:ext cx="6400800" cy="2184399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00200"/>
                <a:gridCol w="1600200"/>
                <a:gridCol w="1600200"/>
                <a:gridCol w="1600200"/>
              </a:tblGrid>
              <a:tr h="7281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/>
                </a:tc>
              </a:tr>
              <a:tr h="7281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,</a:t>
                      </a:r>
                      <a:endParaRPr lang="en-US" dirty="0"/>
                    </a:p>
                  </a:txBody>
                  <a:tcPr anchor="ctr"/>
                </a:tc>
              </a:tr>
              <a:tr h="7281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!=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&gt;=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9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45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Y</a:t>
            </a:r>
          </a:p>
          <a:p>
            <a:r>
              <a:rPr lang="en-US" sz="2000" b="1" dirty="0" smtClean="0">
                <a:latin typeface="Monotype Corsiva" pitchFamily="66" charset="0"/>
              </a:rPr>
              <a:t>P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F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K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r>
              <a:rPr lang="en-US" sz="2000" b="1" dirty="0" smtClean="0">
                <a:latin typeface="Monotype Corsiva" pitchFamily="66" charset="0"/>
              </a:rPr>
              <a:t>N</a:t>
            </a:r>
          </a:p>
          <a:p>
            <a:r>
              <a:rPr lang="en-US" sz="2000" b="1" dirty="0" smtClean="0">
                <a:latin typeface="Monotype Corsiva" pitchFamily="66" charset="0"/>
              </a:rPr>
              <a:t>S</a:t>
            </a:r>
            <a:endParaRPr lang="en-US" sz="20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1326" y="391180"/>
            <a:ext cx="5936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RESERVED  WORDS  (keywords)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6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811098"/>
              </p:ext>
            </p:extLst>
          </p:nvPr>
        </p:nvGraphicFramePr>
        <p:xfrm>
          <a:off x="1524000" y="1295400"/>
          <a:ext cx="6477000" cy="449579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3084286"/>
                <a:gridCol w="3392714"/>
              </a:tblGrid>
              <a:tr h="68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Keyword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Meaning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020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include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Specify the header file to be included by the preprocessor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using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Specify the namespace in the header file where the identifiers are declared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 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03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namespace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int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Integer data type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11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return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Return a value to where the current function is called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48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45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Y</a:t>
            </a:r>
          </a:p>
          <a:p>
            <a:r>
              <a:rPr lang="en-US" sz="2000" b="1" dirty="0" smtClean="0">
                <a:latin typeface="Monotype Corsiva" pitchFamily="66" charset="0"/>
              </a:rPr>
              <a:t>P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F</a:t>
            </a:r>
          </a:p>
          <a:p>
            <a:endParaRPr lang="en-US" sz="2000" b="1" dirty="0">
              <a:latin typeface="Monotype Corsiva" pitchFamily="66" charset="0"/>
            </a:endParaRPr>
          </a:p>
          <a:p>
            <a:r>
              <a:rPr lang="en-US" sz="2000" b="1" dirty="0" smtClean="0">
                <a:latin typeface="Monotype Corsiva" pitchFamily="66" charset="0"/>
              </a:rPr>
              <a:t>T</a:t>
            </a:r>
          </a:p>
          <a:p>
            <a:r>
              <a:rPr lang="en-US" sz="2000" b="1" dirty="0" smtClean="0">
                <a:latin typeface="Monotype Corsiva" pitchFamily="66" charset="0"/>
              </a:rPr>
              <a:t>O</a:t>
            </a:r>
          </a:p>
          <a:p>
            <a:r>
              <a:rPr lang="en-US" sz="2000" b="1" dirty="0" smtClean="0">
                <a:latin typeface="Monotype Corsiva" pitchFamily="66" charset="0"/>
              </a:rPr>
              <a:t>K</a:t>
            </a:r>
          </a:p>
          <a:p>
            <a:r>
              <a:rPr lang="en-US" sz="2000" b="1" dirty="0" smtClean="0">
                <a:latin typeface="Monotype Corsiva" pitchFamily="66" charset="0"/>
              </a:rPr>
              <a:t>E</a:t>
            </a:r>
          </a:p>
          <a:p>
            <a:r>
              <a:rPr lang="en-US" sz="2000" b="1" dirty="0" smtClean="0">
                <a:latin typeface="Monotype Corsiva" pitchFamily="66" charset="0"/>
              </a:rPr>
              <a:t>N</a:t>
            </a:r>
          </a:p>
          <a:p>
            <a:r>
              <a:rPr lang="en-US" sz="2000" b="1" dirty="0" smtClean="0">
                <a:latin typeface="Monotype Corsiva" pitchFamily="66" charset="0"/>
              </a:rPr>
              <a:t>S</a:t>
            </a:r>
            <a:endParaRPr lang="en-US" sz="20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1327" y="391180"/>
            <a:ext cx="3041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IDENTIFIERS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6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749714"/>
              </p:ext>
            </p:extLst>
          </p:nvPr>
        </p:nvGraphicFramePr>
        <p:xfrm>
          <a:off x="1219200" y="1371600"/>
          <a:ext cx="6934200" cy="3505201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475362"/>
                <a:gridCol w="5458838"/>
              </a:tblGrid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Name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Meaning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73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std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Where </a:t>
                      </a: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cin</a:t>
                      </a: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and </a:t>
                      </a: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cout</a:t>
                      </a: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are declared in iostream header file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73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main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Every C++ program must have a </a:t>
                      </a: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main()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73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cout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urier New" pitchFamily="49" charset="0"/>
                        <a:ea typeface="宋体" pitchFamily="2" charset="-122"/>
                        <a:cs typeface="Courier New" pitchFamily="49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A stream output object that can be used to display something on screen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1219200" y="5525869"/>
            <a:ext cx="6934200" cy="64633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dirty="0">
                <a:latin typeface="Arial Black" pitchFamily="34" charset="0"/>
              </a:rPr>
              <a:t>These are all predefined identifiers from the standard library. But you can define your own identifiers.</a:t>
            </a:r>
          </a:p>
        </p:txBody>
      </p:sp>
    </p:spTree>
    <p:extLst>
      <p:ext uri="{BB962C8B-B14F-4D97-AF65-F5344CB8AC3E}">
        <p14:creationId xmlns:p14="http://schemas.microsoft.com/office/powerpoint/2010/main" val="309505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95400" y="1447800"/>
            <a:ext cx="74406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altLang="zh-CN" sz="2400" dirty="0" smtClean="0">
                <a:ea typeface="宋体" pitchFamily="2" charset="-122"/>
              </a:rPr>
              <a:t>If a token is made of more than two characters, no spaces are allowed among these characters.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altLang="zh-CN" sz="2400" dirty="0" smtClean="0">
                <a:ea typeface="宋体" pitchFamily="2" charset="-122"/>
              </a:rPr>
              <a:t>You are not allowed to use keywords for other purposes, e.g. naming your own variable </a:t>
            </a:r>
            <a:r>
              <a:rPr lang="en-US" altLang="zh-CN" sz="2400" b="1" dirty="0" err="1" smtClean="0">
                <a:latin typeface="Arial Black" pitchFamily="34" charset="0"/>
                <a:ea typeface="宋体" pitchFamily="2" charset="-122"/>
              </a:rPr>
              <a:t>int</a:t>
            </a:r>
            <a:endParaRPr lang="en-US" altLang="zh-CN" sz="2400" b="1" dirty="0" smtClean="0">
              <a:latin typeface="Arial Black" pitchFamily="34" charset="0"/>
              <a:ea typeface="宋体" pitchFamily="2" charset="-122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altLang="zh-CN" sz="2400" dirty="0" smtClean="0">
                <a:ea typeface="宋体" pitchFamily="2" charset="-122"/>
              </a:rPr>
              <a:t>A C++ identifiers can have letters, digits, and underscore (</a:t>
            </a:r>
            <a:r>
              <a:rPr lang="en-US" altLang="zh-CN" sz="2400" b="1" dirty="0" smtClean="0">
                <a:latin typeface="Arial Black" pitchFamily="34" charset="0"/>
                <a:ea typeface="宋体" pitchFamily="2" charset="-122"/>
              </a:rPr>
              <a:t>_</a:t>
            </a:r>
            <a:r>
              <a:rPr lang="en-US" altLang="zh-CN" sz="2400" dirty="0" smtClean="0">
                <a:ea typeface="宋体" pitchFamily="2" charset="-122"/>
              </a:rPr>
              <a:t>) and cannot begin with a digit.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altLang="zh-CN" sz="2400" b="1" dirty="0" smtClean="0">
                <a:latin typeface="Arial Black" pitchFamily="34" charset="0"/>
                <a:ea typeface="宋体" pitchFamily="2" charset="-122"/>
              </a:rPr>
              <a:t>C++ is case-sensitive!!!!!!!!!!!!!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altLang="zh-CN" sz="2400" dirty="0" smtClean="0">
                <a:ea typeface="宋体" pitchFamily="2" charset="-122"/>
              </a:rPr>
              <a:t>Use meaningful identifiers</a:t>
            </a:r>
            <a:endParaRPr lang="en-US" altLang="zh-CN" sz="2400" b="1" dirty="0">
              <a:latin typeface="Courier New" pitchFamily="49" charset="0"/>
              <a:ea typeface="宋体" pitchFamily="2" charset="-122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3352800" cy="838200"/>
          </a:xfrm>
        </p:spPr>
        <p:txBody>
          <a:bodyPr/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宋体" pitchFamily="2" charset="-122"/>
              </a:rPr>
              <a:t>C++ Tokens</a:t>
            </a:r>
            <a:endParaRPr lang="en-US" altLang="zh-CN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318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28600" y="1066800"/>
            <a:ext cx="8610600" cy="3937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//basics.cpp</a:t>
            </a:r>
          </a:p>
          <a:p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//This is to show some basic elements of C++</a:t>
            </a:r>
          </a:p>
          <a:p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//The following two lines are preprocessor directives</a:t>
            </a:r>
          </a:p>
          <a:p>
            <a:r>
              <a:rPr lang="en-US" altLang="zh-CN" sz="1800" b="1">
                <a:solidFill>
                  <a:srgbClr val="0000FF"/>
                </a:solidFill>
                <a:latin typeface="Courier New" pitchFamily="49" charset="0"/>
                <a:ea typeface="宋体" pitchFamily="2" charset="-122"/>
              </a:rPr>
              <a:t>#include</a:t>
            </a:r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 &lt;iostream&gt;</a:t>
            </a:r>
          </a:p>
          <a:p>
            <a:r>
              <a:rPr lang="en-US" altLang="zh-CN" sz="1800" b="1">
                <a:solidFill>
                  <a:srgbClr val="0000FF"/>
                </a:solidFill>
                <a:latin typeface="Courier New" pitchFamily="49" charset="0"/>
                <a:ea typeface="宋体" pitchFamily="2" charset="-122"/>
              </a:rPr>
              <a:t>using namespace</a:t>
            </a:r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 std;</a:t>
            </a:r>
          </a:p>
          <a:p>
            <a:endParaRPr lang="en-US" altLang="zh-CN" sz="1800" b="1">
              <a:solidFill>
                <a:schemeClr val="bg2"/>
              </a:solidFill>
              <a:latin typeface="Courier New" pitchFamily="49" charset="0"/>
              <a:ea typeface="宋体" pitchFamily="2" charset="-122"/>
            </a:endParaRPr>
          </a:p>
          <a:p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/*Here begins the main() function</a:t>
            </a:r>
          </a:p>
          <a:p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  Every C++ program has a main() function*/</a:t>
            </a:r>
          </a:p>
          <a:p>
            <a:r>
              <a:rPr lang="en-US" altLang="zh-CN" sz="1800" b="1">
                <a:solidFill>
                  <a:srgbClr val="0000FF"/>
                </a:solidFill>
                <a:latin typeface="Courier New" pitchFamily="49" charset="0"/>
                <a:ea typeface="宋体" pitchFamily="2" charset="-122"/>
              </a:rPr>
              <a:t>int</a:t>
            </a:r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 main() {</a:t>
            </a:r>
          </a:p>
          <a:p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	cout &lt;&lt; "Hello world!\n\n"; </a:t>
            </a:r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//Every C++ statement ends</a:t>
            </a:r>
          </a:p>
          <a:p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	                            </a:t>
            </a:r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//with a semicolon</a:t>
            </a:r>
          </a:p>
          <a:p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	</a:t>
            </a:r>
            <a:r>
              <a:rPr lang="en-US" altLang="zh-CN" sz="1800" b="1">
                <a:solidFill>
                  <a:srgbClr val="0000FF"/>
                </a:solidFill>
                <a:latin typeface="Courier New" pitchFamily="49" charset="0"/>
                <a:ea typeface="宋体" pitchFamily="2" charset="-122"/>
              </a:rPr>
              <a:t>return</a:t>
            </a:r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 0;</a:t>
            </a:r>
          </a:p>
          <a:p>
            <a:endParaRPr lang="en-US" altLang="zh-CN" sz="1800" b="1">
              <a:solidFill>
                <a:schemeClr val="bg2"/>
              </a:solidFill>
              <a:latin typeface="Courier New" pitchFamily="49" charset="0"/>
              <a:ea typeface="宋体" pitchFamily="2" charset="-122"/>
            </a:endParaRPr>
          </a:p>
          <a:p>
            <a:r>
              <a:rPr lang="en-US" altLang="zh-CN" sz="1800" b="1">
                <a:solidFill>
                  <a:schemeClr val="bg2"/>
                </a:solidFill>
                <a:latin typeface="Courier New" pitchFamily="49" charset="0"/>
                <a:ea typeface="宋体" pitchFamily="2" charset="-122"/>
              </a:rPr>
              <a:t>} </a:t>
            </a:r>
            <a:r>
              <a:rPr lang="en-US" altLang="zh-CN" sz="1800" b="1">
                <a:solidFill>
                  <a:srgbClr val="339933"/>
                </a:solidFill>
                <a:latin typeface="Courier New" pitchFamily="49" charset="0"/>
                <a:ea typeface="宋体" pitchFamily="2" charset="-122"/>
              </a:rPr>
              <a:t>//The main() finishes here with this right curly bracket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42865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SAMPLE PROGRAM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539109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OUTPUT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58160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Hello world!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855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72400" cy="838200"/>
          </a:xfrm>
        </p:spPr>
        <p:txBody>
          <a:bodyPr/>
          <a:lstStyle/>
          <a:p>
            <a:r>
              <a:rPr lang="en-US" altLang="zh-CN" b="1" dirty="0">
                <a:latin typeface="Monotype Corsiva" pitchFamily="66" charset="0"/>
                <a:ea typeface="宋体" pitchFamily="2" charset="-122"/>
              </a:rPr>
              <a:t>C++ Data Types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990600" y="10668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zh-CN" smtClean="0">
                <a:ea typeface="宋体" pitchFamily="2" charset="-122"/>
              </a:rPr>
              <a:t>Computer uses different # of digits to store different types of data</a:t>
            </a:r>
            <a:endParaRPr lang="en-US" altLang="zh-CN" dirty="0">
              <a:ea typeface="宋体" pitchFamily="2" charset="-122"/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495894"/>
              </p:ext>
            </p:extLst>
          </p:nvPr>
        </p:nvGraphicFramePr>
        <p:xfrm>
          <a:off x="3200400" y="2133600"/>
          <a:ext cx="2743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Bitmap Image" r:id="rId3" imgW="6095238" imgH="1438095" progId="Paint.Picture">
                  <p:embed/>
                </p:oleObj>
              </mc:Choice>
              <mc:Fallback>
                <p:oleObj name="Bitmap Image" r:id="rId3" imgW="6095238" imgH="1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001" t="14128" r="34999" b="39955"/>
                      <a:stretch>
                        <a:fillRect/>
                      </a:stretch>
                    </p:blipFill>
                    <p:spPr bwMode="auto">
                      <a:xfrm>
                        <a:off x="3200400" y="2133600"/>
                        <a:ext cx="27432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20583"/>
              </p:ext>
            </p:extLst>
          </p:nvPr>
        </p:nvGraphicFramePr>
        <p:xfrm>
          <a:off x="1828800" y="3124200"/>
          <a:ext cx="3657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Bitmap Image" r:id="rId5" imgW="6095238" imgH="1438095" progId="Paint.Picture">
                  <p:embed/>
                </p:oleObj>
              </mc:Choice>
              <mc:Fallback>
                <p:oleObj name="Bitmap Image" r:id="rId5" imgW="6095238" imgH="1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0833" t="28256" r="29167" b="36424"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3657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838954"/>
              </p:ext>
            </p:extLst>
          </p:nvPr>
        </p:nvGraphicFramePr>
        <p:xfrm>
          <a:off x="1066800" y="3886200"/>
          <a:ext cx="19050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Photo Editor Photo" r:id="rId7" imgW="1886213" imgH="1980952" progId="MSPhotoEd.3">
                  <p:embed/>
                </p:oleObj>
              </mc:Choice>
              <mc:Fallback>
                <p:oleObj name="Photo Editor Photo" r:id="rId7" imgW="1886213" imgH="198095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86200"/>
                        <a:ext cx="19050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654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772400" cy="838200"/>
          </a:xfrm>
        </p:spPr>
        <p:txBody>
          <a:bodyPr/>
          <a:lstStyle/>
          <a:p>
            <a:r>
              <a:rPr lang="en-US" altLang="zh-CN" b="1" dirty="0">
                <a:latin typeface="Monotype Corsiva" pitchFamily="66" charset="0"/>
                <a:ea typeface="宋体" pitchFamily="2" charset="-122"/>
              </a:rPr>
              <a:t>C++ Data Types (Integral)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034150"/>
              </p:ext>
            </p:extLst>
          </p:nvPr>
        </p:nvGraphicFramePr>
        <p:xfrm>
          <a:off x="685800" y="2114550"/>
          <a:ext cx="8001000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Bitmap Image" r:id="rId3" imgW="6095238" imgH="1486107" progId="Paint.Picture">
                  <p:embed/>
                </p:oleObj>
              </mc:Choice>
              <mc:Fallback>
                <p:oleObj name="Bitmap Image" r:id="rId3" imgW="6095238" imgH="148610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114550"/>
                        <a:ext cx="8001000" cy="222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740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5">
  <a:themeElements>
    <a:clrScheme name="Office Theme 1">
      <a:dk1>
        <a:srgbClr val="000000"/>
      </a:dk1>
      <a:lt1>
        <a:srgbClr val="E7F394"/>
      </a:lt1>
      <a:dk2>
        <a:srgbClr val="000000"/>
      </a:dk2>
      <a:lt2>
        <a:srgbClr val="B2B2B2"/>
      </a:lt2>
      <a:accent1>
        <a:srgbClr val="C3E67B"/>
      </a:accent1>
      <a:accent2>
        <a:srgbClr val="D8F031"/>
      </a:accent2>
      <a:accent3>
        <a:srgbClr val="F1F8C8"/>
      </a:accent3>
      <a:accent4>
        <a:srgbClr val="000000"/>
      </a:accent4>
      <a:accent5>
        <a:srgbClr val="DEF0BF"/>
      </a:accent5>
      <a:accent6>
        <a:srgbClr val="C4D92B"/>
      </a:accent6>
      <a:hlink>
        <a:srgbClr val="838F00"/>
      </a:hlink>
      <a:folHlink>
        <a:srgbClr val="4F5521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E7F394"/>
        </a:lt1>
        <a:dk2>
          <a:srgbClr val="000000"/>
        </a:dk2>
        <a:lt2>
          <a:srgbClr val="B2B2B2"/>
        </a:lt2>
        <a:accent1>
          <a:srgbClr val="C3E67B"/>
        </a:accent1>
        <a:accent2>
          <a:srgbClr val="D8F031"/>
        </a:accent2>
        <a:accent3>
          <a:srgbClr val="F1F8C8"/>
        </a:accent3>
        <a:accent4>
          <a:srgbClr val="000000"/>
        </a:accent4>
        <a:accent5>
          <a:srgbClr val="DEF0BF"/>
        </a:accent5>
        <a:accent6>
          <a:srgbClr val="C4D92B"/>
        </a:accent6>
        <a:hlink>
          <a:srgbClr val="838F00"/>
        </a:hlink>
        <a:folHlink>
          <a:srgbClr val="4F55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E7F394"/>
        </a:lt1>
        <a:dk2>
          <a:srgbClr val="000000"/>
        </a:dk2>
        <a:lt2>
          <a:srgbClr val="B2B2B2"/>
        </a:lt2>
        <a:accent1>
          <a:srgbClr val="9ED817"/>
        </a:accent1>
        <a:accent2>
          <a:srgbClr val="D8C817"/>
        </a:accent2>
        <a:accent3>
          <a:srgbClr val="F1F8C8"/>
        </a:accent3>
        <a:accent4>
          <a:srgbClr val="000000"/>
        </a:accent4>
        <a:accent5>
          <a:srgbClr val="CCE9AB"/>
        </a:accent5>
        <a:accent6>
          <a:srgbClr val="C4B514"/>
        </a:accent6>
        <a:hlink>
          <a:srgbClr val="6B6400"/>
        </a:hlink>
        <a:folHlink>
          <a:srgbClr val="48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E7F394"/>
        </a:lt1>
        <a:dk2>
          <a:srgbClr val="000000"/>
        </a:dk2>
        <a:lt2>
          <a:srgbClr val="B2B2B2"/>
        </a:lt2>
        <a:accent1>
          <a:srgbClr val="BBDA0C"/>
        </a:accent1>
        <a:accent2>
          <a:srgbClr val="600BDB"/>
        </a:accent2>
        <a:accent3>
          <a:srgbClr val="F1F8C8"/>
        </a:accent3>
        <a:accent4>
          <a:srgbClr val="000000"/>
        </a:accent4>
        <a:accent5>
          <a:srgbClr val="DAEAAA"/>
        </a:accent5>
        <a:accent6>
          <a:srgbClr val="5609C6"/>
        </a:accent6>
        <a:hlink>
          <a:srgbClr val="750020"/>
        </a:hlink>
        <a:folHlink>
          <a:srgbClr val="280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E7F394"/>
        </a:lt1>
        <a:dk2>
          <a:srgbClr val="000000"/>
        </a:dk2>
        <a:lt2>
          <a:srgbClr val="B2B2B2"/>
        </a:lt2>
        <a:accent1>
          <a:srgbClr val="33A3FF"/>
        </a:accent1>
        <a:accent2>
          <a:srgbClr val="FF9A33"/>
        </a:accent2>
        <a:accent3>
          <a:srgbClr val="F1F8C8"/>
        </a:accent3>
        <a:accent4>
          <a:srgbClr val="000000"/>
        </a:accent4>
        <a:accent5>
          <a:srgbClr val="ADCEFF"/>
        </a:accent5>
        <a:accent6>
          <a:srgbClr val="E78B2D"/>
        </a:accent6>
        <a:hlink>
          <a:srgbClr val="626B00"/>
        </a:hlink>
        <a:folHlink>
          <a:srgbClr val="6300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3E67B"/>
        </a:accent1>
        <a:accent2>
          <a:srgbClr val="D8F031"/>
        </a:accent2>
        <a:accent3>
          <a:srgbClr val="FFFFFF"/>
        </a:accent3>
        <a:accent4>
          <a:srgbClr val="000000"/>
        </a:accent4>
        <a:accent5>
          <a:srgbClr val="DEF0BF"/>
        </a:accent5>
        <a:accent6>
          <a:srgbClr val="C4D92B"/>
        </a:accent6>
        <a:hlink>
          <a:srgbClr val="838F00"/>
        </a:hlink>
        <a:folHlink>
          <a:srgbClr val="4F55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ED817"/>
        </a:accent1>
        <a:accent2>
          <a:srgbClr val="D8C817"/>
        </a:accent2>
        <a:accent3>
          <a:srgbClr val="FFFFFF"/>
        </a:accent3>
        <a:accent4>
          <a:srgbClr val="000000"/>
        </a:accent4>
        <a:accent5>
          <a:srgbClr val="CCE9AB"/>
        </a:accent5>
        <a:accent6>
          <a:srgbClr val="C4B514"/>
        </a:accent6>
        <a:hlink>
          <a:srgbClr val="6B6400"/>
        </a:hlink>
        <a:folHlink>
          <a:srgbClr val="48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BDA0C"/>
        </a:accent1>
        <a:accent2>
          <a:srgbClr val="600BDB"/>
        </a:accent2>
        <a:accent3>
          <a:srgbClr val="FFFFFF"/>
        </a:accent3>
        <a:accent4>
          <a:srgbClr val="000000"/>
        </a:accent4>
        <a:accent5>
          <a:srgbClr val="DAEAAA"/>
        </a:accent5>
        <a:accent6>
          <a:srgbClr val="5609C6"/>
        </a:accent6>
        <a:hlink>
          <a:srgbClr val="750020"/>
        </a:hlink>
        <a:folHlink>
          <a:srgbClr val="280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A3FF"/>
        </a:accent1>
        <a:accent2>
          <a:srgbClr val="FF9A33"/>
        </a:accent2>
        <a:accent3>
          <a:srgbClr val="FFFFFF"/>
        </a:accent3>
        <a:accent4>
          <a:srgbClr val="000000"/>
        </a:accent4>
        <a:accent5>
          <a:srgbClr val="ADCEFF"/>
        </a:accent5>
        <a:accent6>
          <a:srgbClr val="E78B2D"/>
        </a:accent6>
        <a:hlink>
          <a:srgbClr val="626B00"/>
        </a:hlink>
        <a:folHlink>
          <a:srgbClr val="6300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Theme5</Template>
  <TotalTime>246</TotalTime>
  <Words>483</Words>
  <Application>Microsoft Office PowerPoint</Application>
  <PresentationFormat>On-screen Show (4:3)</PresentationFormat>
  <Paragraphs>156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Theme5</vt:lpstr>
      <vt:lpstr>Bitmap Image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C++ Tokens</vt:lpstr>
      <vt:lpstr>PowerPoint Presentation</vt:lpstr>
      <vt:lpstr>C++ Data Types</vt:lpstr>
      <vt:lpstr>C++ Data Types (Integral)</vt:lpstr>
      <vt:lpstr>C++ Data Types (Floating point)</vt:lpstr>
      <vt:lpstr>PowerPoint Presentation</vt:lpstr>
      <vt:lpstr>PowerPoint Presentation</vt:lpstr>
      <vt:lpstr>INPUT (cin) STATEMENT</vt:lpstr>
      <vt:lpstr>OUTPUT</vt:lpstr>
      <vt:lpstr>Increment and Decrement Operators                     (Optional)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16</cp:revision>
  <dcterms:created xsi:type="dcterms:W3CDTF">2014-01-01T03:12:15Z</dcterms:created>
  <dcterms:modified xsi:type="dcterms:W3CDTF">2014-01-07T00:33:26Z</dcterms:modified>
</cp:coreProperties>
</file>